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2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66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94660"/>
  </p:normalViewPr>
  <p:slideViewPr>
    <p:cSldViewPr snapToGrid="0">
      <p:cViewPr>
        <p:scale>
          <a:sx n="50" d="100"/>
          <a:sy n="50" d="100"/>
        </p:scale>
        <p:origin x="-1022" y="29"/>
      </p:cViewPr>
      <p:guideLst>
        <p:guide orient="horz" pos="13606"/>
        <p:guide pos="1020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623867AA-08BE-4D11-9D89-021608F24485}" type="datetimeFigureOut">
              <a:rPr lang="pt-BR" smtClean="0"/>
              <a:t>19/02/2024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377923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23867AA-08BE-4D11-9D89-021608F24485}" type="datetimeFigureOut">
              <a:rPr lang="pt-BR" smtClean="0"/>
              <a:t>19/02/2024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1466803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623867AA-08BE-4D11-9D89-021608F24485}" type="datetimeFigureOut">
              <a:rPr lang="pt-BR" smtClean="0"/>
              <a:t>19/02/2024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1226693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623867AA-08BE-4D11-9D89-021608F24485}" type="datetimeFigureOut">
              <a:rPr lang="pt-BR" smtClean="0"/>
              <a:t>19/02/2024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3081514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4" name="Content Placeholder 3"/>
          <p:cNvSpPr>
            <a:spLocks noGrp="1"/>
          </p:cNvSpPr>
          <p:nvPr>
            <p:ph sz="half" idx="2"/>
          </p:nvPr>
        </p:nvSpPr>
        <p:spPr>
          <a:xfrm>
            <a:off x="2231675" y="15780233"/>
            <a:ext cx="13706415"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6" name="Content Placeholder 5"/>
          <p:cNvSpPr>
            <a:spLocks noGrp="1"/>
          </p:cNvSpPr>
          <p:nvPr>
            <p:ph sz="quarter" idx="4"/>
          </p:nvPr>
        </p:nvSpPr>
        <p:spPr>
          <a:xfrm>
            <a:off x="16402142" y="15780233"/>
            <a:ext cx="13773917"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623867AA-08BE-4D11-9D89-021608F24485}" type="datetimeFigureOut">
              <a:rPr lang="pt-BR" smtClean="0"/>
              <a:t>19/02/2024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4061568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623867AA-08BE-4D11-9D89-021608F24485}" type="datetimeFigureOut">
              <a:rPr lang="pt-BR" smtClean="0"/>
              <a:t>19/02/2024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2868668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3867AA-08BE-4D11-9D89-021608F24485}" type="datetimeFigureOut">
              <a:rPr lang="pt-BR" smtClean="0"/>
              <a:t>19/02/2024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985645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623867AA-08BE-4D11-9D89-021608F24485}" type="datetimeFigureOut">
              <a:rPr lang="pt-BR" smtClean="0"/>
              <a:t>19/02/2024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3010987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623867AA-08BE-4D11-9D89-021608F24485}" type="datetimeFigureOut">
              <a:rPr lang="pt-BR" smtClean="0"/>
              <a:t>19/02/2024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80671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23867AA-08BE-4D11-9D89-021608F24485}" type="datetimeFigureOut">
              <a:rPr lang="pt-BR" smtClean="0"/>
              <a:t>19/02/2024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568584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23867AA-08BE-4D11-9D89-021608F24485}" type="datetimeFigureOut">
              <a:rPr lang="pt-BR" smtClean="0"/>
              <a:t>19/02/2024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2EF46FC-AB20-40E6-B123-10FE6061F896}" type="slidenum">
              <a:rPr lang="pt-BR" smtClean="0"/>
              <a:t>‹nº›</a:t>
            </a:fld>
            <a:endParaRPr lang="pt-BR"/>
          </a:p>
        </p:txBody>
      </p:sp>
    </p:spTree>
    <p:extLst>
      <p:ext uri="{BB962C8B-B14F-4D97-AF65-F5344CB8AC3E}">
        <p14:creationId xmlns:p14="http://schemas.microsoft.com/office/powerpoint/2010/main" val="1652176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623867AA-08BE-4D11-9D89-021608F24485}" type="datetimeFigureOut">
              <a:rPr lang="pt-BR" smtClean="0"/>
              <a:t>19/02/2024</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D2EF46FC-AB20-40E6-B123-10FE6061F896}" type="slidenum">
              <a:rPr lang="pt-BR" smtClean="0"/>
              <a:t>‹nº›</a:t>
            </a:fld>
            <a:endParaRPr lang="pt-BR"/>
          </a:p>
        </p:txBody>
      </p:sp>
    </p:spTree>
    <p:extLst>
      <p:ext uri="{BB962C8B-B14F-4D97-AF65-F5344CB8AC3E}">
        <p14:creationId xmlns:p14="http://schemas.microsoft.com/office/powerpoint/2010/main" val="642319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hyperlink" Target="http://www.dailyclipart.net/clipart/2007/05/" TargetMode="External"/><Relationship Id="rId7"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wmf"/><Relationship Id="rId5" Type="http://schemas.openxmlformats.org/officeDocument/2006/relationships/hyperlink" Target="https://www.ag.ndsu.edu/plantsciences/research/durum/breeding-methods"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765A2D05-DA8C-4D6B-96EA-779094173688}"/>
              </a:ext>
            </a:extLst>
          </p:cNvPr>
          <p:cNvSpPr>
            <a:spLocks noChangeAspect="1"/>
          </p:cNvSpPr>
          <p:nvPr/>
        </p:nvSpPr>
        <p:spPr>
          <a:xfrm>
            <a:off x="26743106" y="5282275"/>
            <a:ext cx="4860000" cy="31330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ext Box 6">
            <a:extLst>
              <a:ext uri="{FF2B5EF4-FFF2-40B4-BE49-F238E27FC236}">
                <a16:creationId xmlns:a16="http://schemas.microsoft.com/office/drawing/2014/main" id="{FDE0906F-F35A-4975-81CA-1DC7466C0C8F}"/>
              </a:ext>
            </a:extLst>
          </p:cNvPr>
          <p:cNvSpPr txBox="1">
            <a:spLocks noChangeArrowheads="1"/>
          </p:cNvSpPr>
          <p:nvPr/>
        </p:nvSpPr>
        <p:spPr bwMode="auto">
          <a:xfrm>
            <a:off x="5703676" y="5459281"/>
            <a:ext cx="21007786" cy="169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980" tIns="44986" rIns="89980" bIns="44986">
            <a:spAutoFit/>
          </a:bodyPr>
          <a:lstStyle>
            <a:lvl1pPr>
              <a:spcBef>
                <a:spcPct val="20000"/>
              </a:spcBef>
              <a:buFont typeface="Arial" charset="0"/>
              <a:buChar char="•"/>
              <a:defRPr sz="13700">
                <a:solidFill>
                  <a:schemeClr val="tx1"/>
                </a:solidFill>
                <a:latin typeface="Calibri" pitchFamily="34" charset="0"/>
              </a:defRPr>
            </a:lvl1pPr>
            <a:lvl2pPr marL="742950" indent="-285750">
              <a:spcBef>
                <a:spcPct val="20000"/>
              </a:spcBef>
              <a:buFont typeface="Arial" charset="0"/>
              <a:buChar char="–"/>
              <a:defRPr sz="12000">
                <a:solidFill>
                  <a:schemeClr val="tx1"/>
                </a:solidFill>
                <a:latin typeface="Calibri" pitchFamily="34" charset="0"/>
              </a:defRPr>
            </a:lvl2pPr>
            <a:lvl3pPr marL="1143000" indent="-228600">
              <a:spcBef>
                <a:spcPct val="20000"/>
              </a:spcBef>
              <a:buFont typeface="Arial" charset="0"/>
              <a:buChar char="•"/>
              <a:defRPr sz="10300">
                <a:solidFill>
                  <a:schemeClr val="tx1"/>
                </a:solidFill>
                <a:latin typeface="Calibri" pitchFamily="34" charset="0"/>
              </a:defRPr>
            </a:lvl3pPr>
            <a:lvl4pPr marL="1600200" indent="-228600">
              <a:spcBef>
                <a:spcPct val="20000"/>
              </a:spcBef>
              <a:buFont typeface="Arial" charset="0"/>
              <a:buChar char="–"/>
              <a:defRPr sz="8600">
                <a:solidFill>
                  <a:schemeClr val="tx1"/>
                </a:solidFill>
                <a:latin typeface="Calibri" pitchFamily="34" charset="0"/>
              </a:defRPr>
            </a:lvl4pPr>
            <a:lvl5pPr marL="2057400" indent="-22860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algn="ctr" defTabSz="3628796">
              <a:spcBef>
                <a:spcPct val="0"/>
              </a:spcBef>
              <a:buNone/>
            </a:pPr>
            <a:r>
              <a:rPr lang="pt-BR" sz="5200" b="1" dirty="0">
                <a:solidFill>
                  <a:srgbClr val="0033CC"/>
                </a:solidFill>
                <a:latin typeface="Arial" pitchFamily="34" charset="0"/>
                <a:cs typeface="Arial" pitchFamily="34" charset="0"/>
              </a:rPr>
              <a:t>MODELO DE PÔSTER PARA A XLIII REUNIÃO DA COMISSÃO BRASILEIRA DE PESQUISA DE AVEIA</a:t>
            </a:r>
            <a:endParaRPr lang="pt-BR" altLang="pt-BR" sz="5200" dirty="0">
              <a:solidFill>
                <a:srgbClr val="0033CC"/>
              </a:solidFill>
              <a:latin typeface="Arial" pitchFamily="34" charset="0"/>
              <a:cs typeface="Arial" pitchFamily="34" charset="0"/>
            </a:endParaRPr>
          </a:p>
        </p:txBody>
      </p:sp>
      <p:sp>
        <p:nvSpPr>
          <p:cNvPr id="5" name="Rectangle 65">
            <a:extLst>
              <a:ext uri="{FF2B5EF4-FFF2-40B4-BE49-F238E27FC236}">
                <a16:creationId xmlns:a16="http://schemas.microsoft.com/office/drawing/2014/main" id="{C532D10A-B7EA-40EF-B4E1-DC1281C5FDE0}"/>
              </a:ext>
            </a:extLst>
          </p:cNvPr>
          <p:cNvSpPr>
            <a:spLocks noChangeArrowheads="1"/>
          </p:cNvSpPr>
          <p:nvPr/>
        </p:nvSpPr>
        <p:spPr bwMode="auto">
          <a:xfrm>
            <a:off x="3999771" y="7369918"/>
            <a:ext cx="24414238" cy="646307"/>
          </a:xfrm>
          <a:prstGeom prst="rect">
            <a:avLst/>
          </a:prstGeom>
          <a:noFill/>
          <a:ln>
            <a:noFill/>
          </a:ln>
        </p:spPr>
        <p:txBody>
          <a:bodyPr wrap="square" lIns="91417" tIns="45708" rIns="91417" bIns="45708" anchor="ctr">
            <a:spAutoFit/>
          </a:bodyPr>
          <a:lstStyle>
            <a:lvl1pPr>
              <a:spcBef>
                <a:spcPct val="20000"/>
              </a:spcBef>
              <a:buFont typeface="Arial" charset="0"/>
              <a:buChar char="•"/>
              <a:defRPr sz="13700">
                <a:solidFill>
                  <a:schemeClr val="tx1"/>
                </a:solidFill>
                <a:latin typeface="Calibri" pitchFamily="34" charset="0"/>
              </a:defRPr>
            </a:lvl1pPr>
            <a:lvl2pPr marL="742950" indent="-285750">
              <a:spcBef>
                <a:spcPct val="20000"/>
              </a:spcBef>
              <a:buFont typeface="Arial" charset="0"/>
              <a:buChar char="–"/>
              <a:defRPr sz="12000">
                <a:solidFill>
                  <a:schemeClr val="tx1"/>
                </a:solidFill>
                <a:latin typeface="Calibri" pitchFamily="34" charset="0"/>
              </a:defRPr>
            </a:lvl2pPr>
            <a:lvl3pPr marL="1143000" indent="-228600">
              <a:spcBef>
                <a:spcPct val="20000"/>
              </a:spcBef>
              <a:buFont typeface="Arial" charset="0"/>
              <a:buChar char="•"/>
              <a:defRPr sz="10300">
                <a:solidFill>
                  <a:schemeClr val="tx1"/>
                </a:solidFill>
                <a:latin typeface="Calibri" pitchFamily="34" charset="0"/>
              </a:defRPr>
            </a:lvl3pPr>
            <a:lvl4pPr marL="1600200" indent="-228600">
              <a:spcBef>
                <a:spcPct val="20000"/>
              </a:spcBef>
              <a:buFont typeface="Arial" charset="0"/>
              <a:buChar char="–"/>
              <a:defRPr sz="8600">
                <a:solidFill>
                  <a:schemeClr val="tx1"/>
                </a:solidFill>
                <a:latin typeface="Calibri" pitchFamily="34" charset="0"/>
              </a:defRPr>
            </a:lvl4pPr>
            <a:lvl5pPr marL="2057400" indent="-22860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algn="ctr" defTabSz="3628796">
              <a:spcBef>
                <a:spcPct val="0"/>
              </a:spcBef>
              <a:buNone/>
            </a:pPr>
            <a:r>
              <a:rPr lang="pt-BR" sz="3600" b="1" u="sng" dirty="0">
                <a:solidFill>
                  <a:prstClr val="black"/>
                </a:solidFill>
                <a:latin typeface="Arial" pitchFamily="34" charset="0"/>
                <a:cs typeface="Arial" pitchFamily="34" charset="0"/>
              </a:rPr>
              <a:t>Nome Completo do Apresentador</a:t>
            </a:r>
            <a:r>
              <a:rPr lang="pt-BR" sz="3600" b="1" baseline="30000" dirty="0">
                <a:solidFill>
                  <a:prstClr val="black"/>
                </a:solidFill>
                <a:latin typeface="Arial" pitchFamily="34" charset="0"/>
                <a:cs typeface="Arial" pitchFamily="34" charset="0"/>
              </a:rPr>
              <a:t>1</a:t>
            </a:r>
            <a:r>
              <a:rPr lang="pt-BR" sz="3600" b="1" dirty="0">
                <a:solidFill>
                  <a:prstClr val="black"/>
                </a:solidFill>
                <a:latin typeface="Arial" pitchFamily="34" charset="0"/>
                <a:cs typeface="Arial" pitchFamily="34" charset="0"/>
              </a:rPr>
              <a:t>, Nome Completo do Segundo Autor</a:t>
            </a:r>
            <a:r>
              <a:rPr lang="pt-BR" sz="3600" b="1" baseline="30000" dirty="0">
                <a:solidFill>
                  <a:prstClr val="black"/>
                </a:solidFill>
                <a:latin typeface="Arial" pitchFamily="34" charset="0"/>
                <a:cs typeface="Arial" pitchFamily="34" charset="0"/>
              </a:rPr>
              <a:t>2</a:t>
            </a:r>
            <a:r>
              <a:rPr lang="pt-BR" sz="3600" b="1" dirty="0">
                <a:solidFill>
                  <a:prstClr val="black"/>
                </a:solidFill>
                <a:latin typeface="Arial" pitchFamily="34" charset="0"/>
                <a:cs typeface="Arial" pitchFamily="34" charset="0"/>
              </a:rPr>
              <a:t>, Nome Completo</a:t>
            </a:r>
            <a:r>
              <a:rPr lang="pt-BR" sz="3600" b="1" baseline="30000" dirty="0">
                <a:solidFill>
                  <a:prstClr val="black"/>
                </a:solidFill>
                <a:latin typeface="Arial" pitchFamily="34" charset="0"/>
                <a:cs typeface="Arial" pitchFamily="34" charset="0"/>
              </a:rPr>
              <a:t>3</a:t>
            </a:r>
            <a:endParaRPr lang="pt-BR" altLang="pt-BR" sz="3600" b="1" baseline="30000" dirty="0">
              <a:solidFill>
                <a:prstClr val="black"/>
              </a:solidFill>
              <a:latin typeface="Arial" pitchFamily="34" charset="0"/>
              <a:cs typeface="Arial" pitchFamily="34" charset="0"/>
            </a:endParaRPr>
          </a:p>
        </p:txBody>
      </p:sp>
      <p:sp>
        <p:nvSpPr>
          <p:cNvPr id="11" name="Caixa de texto 6">
            <a:extLst>
              <a:ext uri="{FF2B5EF4-FFF2-40B4-BE49-F238E27FC236}">
                <a16:creationId xmlns:a16="http://schemas.microsoft.com/office/drawing/2014/main" id="{88A95B54-2E90-4FFE-BDD2-8F35979A9FA9}"/>
              </a:ext>
            </a:extLst>
          </p:cNvPr>
          <p:cNvSpPr txBox="1"/>
          <p:nvPr/>
        </p:nvSpPr>
        <p:spPr>
          <a:xfrm>
            <a:off x="13081894" y="2412484"/>
            <a:ext cx="12089683" cy="1691289"/>
          </a:xfrm>
          <a:prstGeom prst="rect">
            <a:avLst/>
          </a:prstGeom>
          <a:solidFill>
            <a:sysClr val="window" lastClr="FFFFFF"/>
          </a:solidFill>
          <a:ln w="6350">
            <a:noFill/>
          </a:ln>
          <a:effectLst/>
        </p:spPr>
        <p:txBody>
          <a:bodyPr rot="0" spcFirstLastPara="0" vert="horz" wrap="square" lIns="18000" tIns="18000" rIns="18000" bIns="18000" numCol="1" spcCol="0" rtlCol="0" fromWordArt="0" anchor="t" anchorCtr="0" forceAA="0" compatLnSpc="1">
            <a:prstTxWarp prst="textNoShape">
              <a:avLst/>
            </a:prstTxWarp>
            <a:noAutofit/>
          </a:bodyPr>
          <a:lstStyle/>
          <a:p>
            <a:pPr algn="ctr">
              <a:spcAft>
                <a:spcPts val="0"/>
              </a:spcAft>
              <a:tabLst>
                <a:tab pos="1260475" algn="l"/>
                <a:tab pos="2700020" algn="ctr"/>
                <a:tab pos="5400040" algn="r"/>
              </a:tabLst>
            </a:pPr>
            <a:r>
              <a:rPr lang="pt-BR" sz="4800" b="1" kern="1200" dirty="0">
                <a:solidFill>
                  <a:srgbClr val="000000"/>
                </a:solidFill>
                <a:effectLst/>
                <a:latin typeface="Franklin Gothic Demi" panose="020B0703020102020204" pitchFamily="34" charset="0"/>
                <a:ea typeface="Calibri" panose="020F0502020204030204" pitchFamily="34" charset="0"/>
              </a:rPr>
              <a:t>Universidade Federal do Rio Grande do Sul</a:t>
            </a:r>
            <a:endParaRPr lang="pt-BR" sz="4800" dirty="0">
              <a:effectLst/>
              <a:latin typeface="Franklin Gothic Demi" panose="020B0703020102020204" pitchFamily="34" charset="0"/>
              <a:ea typeface="Times New Roman" panose="02020603050405020304" pitchFamily="18" charset="0"/>
            </a:endParaRPr>
          </a:p>
          <a:p>
            <a:pPr algn="ctr">
              <a:spcAft>
                <a:spcPts val="0"/>
              </a:spcAft>
              <a:tabLst>
                <a:tab pos="1260475" algn="l"/>
                <a:tab pos="2700020" algn="ctr"/>
                <a:tab pos="5400040" algn="r"/>
              </a:tabLst>
            </a:pPr>
            <a:r>
              <a:rPr lang="pt-BR" sz="4800" b="1" kern="1200" dirty="0">
                <a:solidFill>
                  <a:srgbClr val="000000"/>
                </a:solidFill>
                <a:effectLst/>
                <a:latin typeface="Franklin Gothic Demi" panose="020B0703020102020204" pitchFamily="34" charset="0"/>
                <a:ea typeface="Calibri" panose="020F0502020204030204" pitchFamily="34" charset="0"/>
              </a:rPr>
              <a:t>02 a 04 de abril de 2024, Porto Alegre, RS</a:t>
            </a:r>
            <a:endParaRPr lang="pt-BR" sz="4800" dirty="0">
              <a:effectLst/>
              <a:latin typeface="Franklin Gothic Demi" panose="020B0703020102020204" pitchFamily="34" charset="0"/>
              <a:ea typeface="Times New Roman" panose="02020603050405020304" pitchFamily="18" charset="0"/>
            </a:endParaRPr>
          </a:p>
        </p:txBody>
      </p:sp>
      <p:sp>
        <p:nvSpPr>
          <p:cNvPr id="19" name="Rectangle 67">
            <a:extLst>
              <a:ext uri="{FF2B5EF4-FFF2-40B4-BE49-F238E27FC236}">
                <a16:creationId xmlns:a16="http://schemas.microsoft.com/office/drawing/2014/main" id="{E9A2637F-C6DF-4B98-9EDA-FFB723621233}"/>
              </a:ext>
            </a:extLst>
          </p:cNvPr>
          <p:cNvSpPr>
            <a:spLocks noChangeArrowheads="1"/>
          </p:cNvSpPr>
          <p:nvPr/>
        </p:nvSpPr>
        <p:spPr bwMode="auto">
          <a:xfrm>
            <a:off x="438981" y="41854882"/>
            <a:ext cx="15588000" cy="824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nchor="ctr">
            <a:spAutoFit/>
          </a:bodyPr>
          <a:lstStyle>
            <a:lvl1pPr>
              <a:spcBef>
                <a:spcPct val="20000"/>
              </a:spcBef>
              <a:buFont typeface="Arial" charset="0"/>
              <a:buChar char="•"/>
              <a:defRPr sz="13700">
                <a:solidFill>
                  <a:schemeClr val="tx1"/>
                </a:solidFill>
                <a:latin typeface="Calibri" pitchFamily="34" charset="0"/>
              </a:defRPr>
            </a:lvl1pPr>
            <a:lvl2pPr marL="742950" indent="-285750">
              <a:spcBef>
                <a:spcPct val="20000"/>
              </a:spcBef>
              <a:buFont typeface="Arial" charset="0"/>
              <a:buChar char="–"/>
              <a:defRPr sz="12000">
                <a:solidFill>
                  <a:schemeClr val="tx1"/>
                </a:solidFill>
                <a:latin typeface="Calibri" pitchFamily="34" charset="0"/>
              </a:defRPr>
            </a:lvl2pPr>
            <a:lvl3pPr marL="1143000" indent="-228600">
              <a:spcBef>
                <a:spcPct val="20000"/>
              </a:spcBef>
              <a:buFont typeface="Arial" charset="0"/>
              <a:buChar char="•"/>
              <a:defRPr sz="10300">
                <a:solidFill>
                  <a:schemeClr val="tx1"/>
                </a:solidFill>
                <a:latin typeface="Calibri" pitchFamily="34" charset="0"/>
              </a:defRPr>
            </a:lvl3pPr>
            <a:lvl4pPr marL="1600200" indent="-228600">
              <a:spcBef>
                <a:spcPct val="20000"/>
              </a:spcBef>
              <a:buFont typeface="Arial" charset="0"/>
              <a:buChar char="–"/>
              <a:defRPr sz="8600">
                <a:solidFill>
                  <a:schemeClr val="tx1"/>
                </a:solidFill>
                <a:latin typeface="Calibri" pitchFamily="34" charset="0"/>
              </a:defRPr>
            </a:lvl4pPr>
            <a:lvl5pPr marL="2057400" indent="-22860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a:buNone/>
            </a:pPr>
            <a:r>
              <a:rPr lang="pt-BR" sz="1400" b="1" dirty="0">
                <a:latin typeface="Arial" pitchFamily="34" charset="0"/>
                <a:cs typeface="Arial" pitchFamily="34" charset="0"/>
              </a:rPr>
              <a:t> Eng.ª Agr.ª, Ph.D., Pesquisadora, Instituto Pró-Aveia, </a:t>
            </a:r>
            <a:r>
              <a:rPr lang="pt-BR" sz="1400" b="1" dirty="0" err="1">
                <a:latin typeface="Arial" pitchFamily="34" charset="0"/>
                <a:cs typeface="Arial" pitchFamily="34" charset="0"/>
              </a:rPr>
              <a:t>Avenolândia</a:t>
            </a:r>
            <a:r>
              <a:rPr lang="pt-BR" sz="1400" b="1" dirty="0">
                <a:latin typeface="Arial" pitchFamily="34" charset="0"/>
                <a:cs typeface="Arial" pitchFamily="34" charset="0"/>
              </a:rPr>
              <a:t>, PR. E-mail: beltranadetal@iproaveia.br</a:t>
            </a:r>
          </a:p>
          <a:p>
            <a:pPr>
              <a:buNone/>
            </a:pPr>
            <a:r>
              <a:rPr lang="pt-BR" sz="1400" b="1" dirty="0">
                <a:latin typeface="Arial" pitchFamily="34" charset="0"/>
                <a:cs typeface="Arial" pitchFamily="34" charset="0"/>
              </a:rPr>
              <a:t>2 Eng. Agr., </a:t>
            </a:r>
            <a:r>
              <a:rPr lang="pt-BR" sz="1400" b="1" dirty="0" err="1">
                <a:latin typeface="Arial" pitchFamily="34" charset="0"/>
                <a:cs typeface="Arial" pitchFamily="34" charset="0"/>
              </a:rPr>
              <a:t>M.Sc</a:t>
            </a:r>
            <a:r>
              <a:rPr lang="pt-BR" sz="1400" b="1" dirty="0">
                <a:latin typeface="Arial" pitchFamily="34" charset="0"/>
                <a:cs typeface="Arial" pitchFamily="34" charset="0"/>
              </a:rPr>
              <a:t>., Pesquisador, Instituto Pró-Aveia, </a:t>
            </a:r>
            <a:r>
              <a:rPr lang="pt-BR" sz="1400" b="1" dirty="0" err="1">
                <a:latin typeface="Arial" pitchFamily="34" charset="0"/>
                <a:cs typeface="Arial" pitchFamily="34" charset="0"/>
              </a:rPr>
              <a:t>Avenolândia</a:t>
            </a:r>
            <a:r>
              <a:rPr lang="pt-BR" sz="1400" b="1" dirty="0">
                <a:latin typeface="Arial" pitchFamily="34" charset="0"/>
                <a:cs typeface="Arial" pitchFamily="34" charset="0"/>
              </a:rPr>
              <a:t>, PR. E-mail: fulanodetal@iproaveia.br</a:t>
            </a:r>
          </a:p>
          <a:p>
            <a:pPr>
              <a:buNone/>
            </a:pPr>
            <a:r>
              <a:rPr lang="pt-BR" sz="1400" b="1" dirty="0">
                <a:latin typeface="Arial" pitchFamily="34" charset="0"/>
                <a:cs typeface="Arial" pitchFamily="34" charset="0"/>
              </a:rPr>
              <a:t>3 Eng.ª Agr.ª, Estudante de Mestrado, Universidade dos Cereais e Derivados, </a:t>
            </a:r>
            <a:r>
              <a:rPr lang="pt-BR" sz="1400" b="1" dirty="0" err="1">
                <a:latin typeface="Arial" pitchFamily="34" charset="0"/>
                <a:cs typeface="Arial" pitchFamily="34" charset="0"/>
              </a:rPr>
              <a:t>Cerelândia</a:t>
            </a:r>
            <a:r>
              <a:rPr lang="pt-BR" sz="1400" b="1" dirty="0">
                <a:latin typeface="Arial" pitchFamily="34" charset="0"/>
                <a:cs typeface="Arial" pitchFamily="34" charset="0"/>
              </a:rPr>
              <a:t>, RS. E-mail: ciclana@ucd.br</a:t>
            </a:r>
          </a:p>
        </p:txBody>
      </p:sp>
      <p:sp>
        <p:nvSpPr>
          <p:cNvPr id="13" name="CaixaDeTexto 12">
            <a:extLst>
              <a:ext uri="{FF2B5EF4-FFF2-40B4-BE49-F238E27FC236}">
                <a16:creationId xmlns:a16="http://schemas.microsoft.com/office/drawing/2014/main" id="{F8CC22AE-D821-48D0-BD67-857E710B9AB1}"/>
              </a:ext>
            </a:extLst>
          </p:cNvPr>
          <p:cNvSpPr txBox="1"/>
          <p:nvPr/>
        </p:nvSpPr>
        <p:spPr>
          <a:xfrm>
            <a:off x="27128245" y="5810002"/>
            <a:ext cx="4082143" cy="1938992"/>
          </a:xfrm>
          <a:prstGeom prst="rect">
            <a:avLst/>
          </a:prstGeom>
          <a:noFill/>
        </p:spPr>
        <p:txBody>
          <a:bodyPr wrap="square" rtlCol="0">
            <a:spAutoFit/>
          </a:bodyPr>
          <a:lstStyle/>
          <a:p>
            <a:pPr algn="ctr"/>
            <a:r>
              <a:rPr lang="pt-BR" sz="4000" b="1" dirty="0">
                <a:latin typeface="Arial" panose="020B0604020202020204" pitchFamily="34" charset="0"/>
                <a:cs typeface="Arial" panose="020B0604020202020204" pitchFamily="34" charset="0"/>
              </a:rPr>
              <a:t>SÍMBOLO 2 DA INSTITUIÇÃO</a:t>
            </a:r>
          </a:p>
          <a:p>
            <a:pPr algn="ctr"/>
            <a:r>
              <a:rPr lang="pt-BR" sz="4000" b="1" dirty="0">
                <a:latin typeface="Arial" panose="020B0604020202020204" pitchFamily="34" charset="0"/>
                <a:cs typeface="Arial" panose="020B0604020202020204" pitchFamily="34" charset="0"/>
              </a:rPr>
              <a:t>(Se houver)</a:t>
            </a:r>
          </a:p>
        </p:txBody>
      </p:sp>
      <p:sp>
        <p:nvSpPr>
          <p:cNvPr id="26" name="Retângulo 25">
            <a:extLst>
              <a:ext uri="{FF2B5EF4-FFF2-40B4-BE49-F238E27FC236}">
                <a16:creationId xmlns:a16="http://schemas.microsoft.com/office/drawing/2014/main" id="{D6F0CCF7-F824-4172-B85E-9871BB57195C}"/>
              </a:ext>
            </a:extLst>
          </p:cNvPr>
          <p:cNvSpPr>
            <a:spLocks noChangeAspect="1"/>
          </p:cNvSpPr>
          <p:nvPr/>
        </p:nvSpPr>
        <p:spPr>
          <a:xfrm>
            <a:off x="768144" y="5282275"/>
            <a:ext cx="4860000" cy="31330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aixaDeTexto 26">
            <a:extLst>
              <a:ext uri="{FF2B5EF4-FFF2-40B4-BE49-F238E27FC236}">
                <a16:creationId xmlns:a16="http://schemas.microsoft.com/office/drawing/2014/main" id="{1292BBAA-07B3-4FCC-B57C-7D4E3B125E0F}"/>
              </a:ext>
            </a:extLst>
          </p:cNvPr>
          <p:cNvSpPr txBox="1"/>
          <p:nvPr/>
        </p:nvSpPr>
        <p:spPr>
          <a:xfrm>
            <a:off x="1146370" y="6195334"/>
            <a:ext cx="4082143" cy="1323439"/>
          </a:xfrm>
          <a:prstGeom prst="rect">
            <a:avLst/>
          </a:prstGeom>
          <a:noFill/>
        </p:spPr>
        <p:txBody>
          <a:bodyPr wrap="square" rtlCol="0">
            <a:spAutoFit/>
          </a:bodyPr>
          <a:lstStyle/>
          <a:p>
            <a:pPr algn="ctr"/>
            <a:r>
              <a:rPr lang="pt-BR" sz="4000" b="1" dirty="0">
                <a:latin typeface="Arial" panose="020B0604020202020204" pitchFamily="34" charset="0"/>
                <a:cs typeface="Arial" panose="020B0604020202020204" pitchFamily="34" charset="0"/>
              </a:rPr>
              <a:t>SÍMBOLO 1 DA INSTITUIÇÃO</a:t>
            </a:r>
          </a:p>
        </p:txBody>
      </p:sp>
      <p:sp>
        <p:nvSpPr>
          <p:cNvPr id="28" name="CaixaDeTexto 27">
            <a:extLst>
              <a:ext uri="{FF2B5EF4-FFF2-40B4-BE49-F238E27FC236}">
                <a16:creationId xmlns:a16="http://schemas.microsoft.com/office/drawing/2014/main" id="{FD12C3F8-B55D-42F8-BEFB-8756AA44F50D}"/>
              </a:ext>
            </a:extLst>
          </p:cNvPr>
          <p:cNvSpPr txBox="1"/>
          <p:nvPr/>
        </p:nvSpPr>
        <p:spPr>
          <a:xfrm>
            <a:off x="589893" y="9785681"/>
            <a:ext cx="15020926" cy="5509200"/>
          </a:xfrm>
          <a:prstGeom prst="rect">
            <a:avLst/>
          </a:prstGeom>
          <a:noFill/>
        </p:spPr>
        <p:txBody>
          <a:bodyPr wrap="square" rtlCol="0">
            <a:spAutoFit/>
          </a:bodyPr>
          <a:lstStyle/>
          <a:p>
            <a:pPr algn="just"/>
            <a:r>
              <a:rPr lang="pt-BR" sz="3200" b="1" dirty="0">
                <a:solidFill>
                  <a:srgbClr val="FF0000"/>
                </a:solidFill>
                <a:latin typeface="Arial" panose="020B0604020202020204" pitchFamily="34" charset="0"/>
                <a:cs typeface="Arial" panose="020B0604020202020204" pitchFamily="34" charset="0"/>
              </a:rPr>
              <a:t>Não há um modelo rígido para os pôsteres. </a:t>
            </a:r>
            <a:r>
              <a:rPr lang="pt-BR" sz="3200" dirty="0">
                <a:latin typeface="Arial" panose="020B0604020202020204" pitchFamily="34" charset="0"/>
                <a:cs typeface="Arial" panose="020B0604020202020204" pitchFamily="34" charset="0"/>
              </a:rPr>
              <a:t>O formato apresentado aqui é apenas uma sugestão.</a:t>
            </a:r>
          </a:p>
          <a:p>
            <a:pPr algn="just"/>
            <a:r>
              <a:rPr lang="pt-BR" sz="3200" b="1" dirty="0">
                <a:latin typeface="Arial" panose="020B0604020202020204" pitchFamily="34" charset="0"/>
                <a:cs typeface="Arial" panose="020B0604020202020204" pitchFamily="34" charset="0"/>
              </a:rPr>
              <a:t>Preserve sempre o cabeçalho.</a:t>
            </a:r>
          </a:p>
          <a:p>
            <a:pPr algn="just"/>
            <a:r>
              <a:rPr lang="pt-BR" sz="3200" dirty="0">
                <a:latin typeface="Arial" panose="020B0604020202020204" pitchFamily="34" charset="0"/>
                <a:cs typeface="Arial" panose="020B0604020202020204" pitchFamily="34" charset="0"/>
              </a:rPr>
              <a:t>Procure manter o título do pôster e os autores na posição em que estão presentes no modelo (o tamanho de letra pode ser alterado se necessário)</a:t>
            </a:r>
          </a:p>
          <a:p>
            <a:pPr algn="just"/>
            <a:r>
              <a:rPr lang="pt-BR" sz="3200" dirty="0">
                <a:latin typeface="Arial" panose="020B0604020202020204" pitchFamily="34" charset="0"/>
                <a:cs typeface="Arial" panose="020B0604020202020204" pitchFamily="34" charset="0"/>
              </a:rPr>
              <a:t>O tamanho das caixas de texto para o título e autores também podem ser alteradas, modificando o tamanho do símbolo da instituição.</a:t>
            </a:r>
          </a:p>
          <a:p>
            <a:pPr algn="just"/>
            <a:r>
              <a:rPr lang="pt-BR" sz="3200" dirty="0">
                <a:latin typeface="Arial" panose="020B0604020202020204" pitchFamily="34" charset="0"/>
                <a:cs typeface="Arial" panose="020B0604020202020204" pitchFamily="34" charset="0"/>
              </a:rPr>
              <a:t>USE LETRA ARIAL, DÊ PREFERÊNCIA PARA TAMANHO ENTRE 28 e 32 PARA O TEXTO.</a:t>
            </a:r>
          </a:p>
          <a:p>
            <a:pPr algn="just"/>
            <a:r>
              <a:rPr lang="pt-BR" sz="3200" dirty="0">
                <a:latin typeface="Arial" panose="020B0604020202020204" pitchFamily="34" charset="0"/>
                <a:cs typeface="Arial" panose="020B0604020202020204" pitchFamily="34" charset="0"/>
              </a:rPr>
              <a:t>PROCURE NÃO USAR LETRA DE TAMANHO MENOR QUE 22, para facilitar a leitura.</a:t>
            </a:r>
            <a:endParaRPr lang="pt-BR" dirty="0"/>
          </a:p>
        </p:txBody>
      </p:sp>
      <p:sp>
        <p:nvSpPr>
          <p:cNvPr id="29" name="CaixaDeTexto 28">
            <a:extLst>
              <a:ext uri="{FF2B5EF4-FFF2-40B4-BE49-F238E27FC236}">
                <a16:creationId xmlns:a16="http://schemas.microsoft.com/office/drawing/2014/main" id="{68F9EB95-A865-45F2-A063-247AC38C3428}"/>
              </a:ext>
            </a:extLst>
          </p:cNvPr>
          <p:cNvSpPr txBox="1"/>
          <p:nvPr/>
        </p:nvSpPr>
        <p:spPr>
          <a:xfrm>
            <a:off x="6015318" y="8944260"/>
            <a:ext cx="4184159" cy="800219"/>
          </a:xfrm>
          <a:prstGeom prst="rect">
            <a:avLst/>
          </a:prstGeom>
          <a:noFill/>
        </p:spPr>
        <p:txBody>
          <a:bodyPr wrap="none" rtlCol="0">
            <a:spAutoFit/>
          </a:bodyPr>
          <a:lstStyle/>
          <a:p>
            <a:pPr algn="ctr"/>
            <a:r>
              <a:rPr lang="pt-BR" sz="4600" b="1" dirty="0">
                <a:solidFill>
                  <a:srgbClr val="0033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INTRODUÇÃO</a:t>
            </a:r>
            <a:endParaRPr lang="pt-BR" sz="4600" b="1" dirty="0">
              <a:solidFill>
                <a:srgbClr val="0033CC"/>
              </a:solidFill>
              <a:effectLst>
                <a:outerShdw blurRad="38100" dist="38100" dir="2700000" algn="tl">
                  <a:srgbClr val="000000">
                    <a:alpha val="43137"/>
                  </a:srgbClr>
                </a:outerShdw>
              </a:effectLst>
            </a:endParaRPr>
          </a:p>
        </p:txBody>
      </p:sp>
      <p:sp>
        <p:nvSpPr>
          <p:cNvPr id="30" name="CaixaDeTexto 29">
            <a:extLst>
              <a:ext uri="{FF2B5EF4-FFF2-40B4-BE49-F238E27FC236}">
                <a16:creationId xmlns:a16="http://schemas.microsoft.com/office/drawing/2014/main" id="{58EB0A32-CCAC-410C-9F8E-58185B6F723C}"/>
              </a:ext>
            </a:extLst>
          </p:cNvPr>
          <p:cNvSpPr txBox="1"/>
          <p:nvPr/>
        </p:nvSpPr>
        <p:spPr>
          <a:xfrm>
            <a:off x="6336959" y="15482747"/>
            <a:ext cx="3558988" cy="800219"/>
          </a:xfrm>
          <a:prstGeom prst="rect">
            <a:avLst/>
          </a:prstGeom>
          <a:noFill/>
        </p:spPr>
        <p:txBody>
          <a:bodyPr wrap="none" rtlCol="0">
            <a:spAutoFit/>
          </a:bodyPr>
          <a:lstStyle/>
          <a:p>
            <a:pPr algn="ctr"/>
            <a:r>
              <a:rPr lang="pt-BR" sz="4600" b="1" dirty="0">
                <a:solidFill>
                  <a:srgbClr val="0033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OBJETIVOS</a:t>
            </a:r>
            <a:endParaRPr lang="pt-BR" sz="4600" b="1" dirty="0">
              <a:solidFill>
                <a:srgbClr val="0033CC"/>
              </a:solidFill>
              <a:effectLst>
                <a:outerShdw blurRad="38100" dist="38100" dir="2700000" algn="tl">
                  <a:srgbClr val="000000">
                    <a:alpha val="43137"/>
                  </a:srgbClr>
                </a:outerShdw>
              </a:effectLst>
            </a:endParaRPr>
          </a:p>
        </p:txBody>
      </p:sp>
      <p:sp>
        <p:nvSpPr>
          <p:cNvPr id="34" name="CaixaDeTexto 33">
            <a:extLst>
              <a:ext uri="{FF2B5EF4-FFF2-40B4-BE49-F238E27FC236}">
                <a16:creationId xmlns:a16="http://schemas.microsoft.com/office/drawing/2014/main" id="{8286C87E-9881-4A49-AFD2-16BC58BF5CEA}"/>
              </a:ext>
            </a:extLst>
          </p:cNvPr>
          <p:cNvSpPr txBox="1"/>
          <p:nvPr/>
        </p:nvSpPr>
        <p:spPr>
          <a:xfrm>
            <a:off x="768144" y="16321341"/>
            <a:ext cx="15020926" cy="584775"/>
          </a:xfrm>
          <a:prstGeom prst="rect">
            <a:avLst/>
          </a:prstGeom>
          <a:noFill/>
        </p:spPr>
        <p:txBody>
          <a:bodyPr wrap="square" rtlCol="0">
            <a:spAutoFit/>
          </a:bodyPr>
          <a:lstStyle/>
          <a:p>
            <a:pPr algn="just"/>
            <a:r>
              <a:rPr lang="pt-BR" sz="3200" dirty="0">
                <a:latin typeface="Arial" panose="020B0604020202020204" pitchFamily="34" charset="0"/>
                <a:cs typeface="Arial" panose="020B0604020202020204" pitchFamily="34" charset="0"/>
              </a:rPr>
              <a:t>Não esqueça dos objetivos!</a:t>
            </a:r>
            <a:endParaRPr lang="pt-BR" dirty="0"/>
          </a:p>
        </p:txBody>
      </p:sp>
      <p:sp>
        <p:nvSpPr>
          <p:cNvPr id="35" name="CaixaDeTexto 34">
            <a:extLst>
              <a:ext uri="{FF2B5EF4-FFF2-40B4-BE49-F238E27FC236}">
                <a16:creationId xmlns:a16="http://schemas.microsoft.com/office/drawing/2014/main" id="{2C20B37F-5A73-498A-AC89-9480B5A3E9FF}"/>
              </a:ext>
            </a:extLst>
          </p:cNvPr>
          <p:cNvSpPr txBox="1"/>
          <p:nvPr/>
        </p:nvSpPr>
        <p:spPr>
          <a:xfrm>
            <a:off x="4681538" y="17792887"/>
            <a:ext cx="6869829" cy="800219"/>
          </a:xfrm>
          <a:prstGeom prst="rect">
            <a:avLst/>
          </a:prstGeom>
          <a:noFill/>
        </p:spPr>
        <p:txBody>
          <a:bodyPr wrap="none" rtlCol="0">
            <a:spAutoFit/>
          </a:bodyPr>
          <a:lstStyle/>
          <a:p>
            <a:pPr algn="ctr"/>
            <a:r>
              <a:rPr lang="pt-BR" sz="4600" b="1" dirty="0">
                <a:solidFill>
                  <a:srgbClr val="0033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MATERIAL E MÉTODOS</a:t>
            </a:r>
            <a:endParaRPr lang="pt-BR" sz="4600" b="1" dirty="0">
              <a:solidFill>
                <a:srgbClr val="0033CC"/>
              </a:solidFill>
              <a:effectLst>
                <a:outerShdw blurRad="38100" dist="38100" dir="2700000" algn="tl">
                  <a:srgbClr val="000000">
                    <a:alpha val="43137"/>
                  </a:srgbClr>
                </a:outerShdw>
              </a:effectLst>
            </a:endParaRPr>
          </a:p>
        </p:txBody>
      </p:sp>
      <p:sp>
        <p:nvSpPr>
          <p:cNvPr id="42" name="CaixaDeTexto 41">
            <a:extLst>
              <a:ext uri="{FF2B5EF4-FFF2-40B4-BE49-F238E27FC236}">
                <a16:creationId xmlns:a16="http://schemas.microsoft.com/office/drawing/2014/main" id="{4565B91B-0518-4B37-9E33-B1E3F9076489}"/>
              </a:ext>
            </a:extLst>
          </p:cNvPr>
          <p:cNvSpPr txBox="1"/>
          <p:nvPr/>
        </p:nvSpPr>
        <p:spPr>
          <a:xfrm>
            <a:off x="6049406" y="27330920"/>
            <a:ext cx="4160691" cy="800219"/>
          </a:xfrm>
          <a:prstGeom prst="rect">
            <a:avLst/>
          </a:prstGeom>
          <a:noFill/>
        </p:spPr>
        <p:txBody>
          <a:bodyPr wrap="none" rtlCol="0">
            <a:spAutoFit/>
          </a:bodyPr>
          <a:lstStyle/>
          <a:p>
            <a:pPr algn="ctr"/>
            <a:r>
              <a:rPr lang="pt-BR" sz="4600" b="1" dirty="0">
                <a:solidFill>
                  <a:srgbClr val="0033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RESULTADOS</a:t>
            </a:r>
            <a:endParaRPr lang="pt-BR" sz="4600" b="1" dirty="0">
              <a:solidFill>
                <a:srgbClr val="0033CC"/>
              </a:solidFill>
              <a:effectLst>
                <a:outerShdw blurRad="38100" dist="38100" dir="2700000" algn="tl">
                  <a:srgbClr val="000000">
                    <a:alpha val="43137"/>
                  </a:srgbClr>
                </a:outerShdw>
              </a:effectLst>
            </a:endParaRPr>
          </a:p>
        </p:txBody>
      </p:sp>
      <p:sp>
        <p:nvSpPr>
          <p:cNvPr id="43" name="CaixaDeTexto 42">
            <a:extLst>
              <a:ext uri="{FF2B5EF4-FFF2-40B4-BE49-F238E27FC236}">
                <a16:creationId xmlns:a16="http://schemas.microsoft.com/office/drawing/2014/main" id="{45D81BEE-1479-41C6-9FB1-0F67C132AA1A}"/>
              </a:ext>
            </a:extLst>
          </p:cNvPr>
          <p:cNvSpPr txBox="1"/>
          <p:nvPr/>
        </p:nvSpPr>
        <p:spPr>
          <a:xfrm>
            <a:off x="768144" y="18630865"/>
            <a:ext cx="15020926" cy="1723549"/>
          </a:xfrm>
          <a:prstGeom prst="rect">
            <a:avLst/>
          </a:prstGeom>
          <a:noFill/>
        </p:spPr>
        <p:txBody>
          <a:bodyPr wrap="square" rtlCol="0">
            <a:spAutoFit/>
          </a:bodyPr>
          <a:lstStyle/>
          <a:p>
            <a:pPr algn="just">
              <a:spcAft>
                <a:spcPts val="600"/>
              </a:spcAft>
            </a:pPr>
            <a:r>
              <a:rPr lang="pt-BR" sz="3200" dirty="0">
                <a:latin typeface="Arial" panose="020B0604020202020204" pitchFamily="34" charset="0"/>
                <a:cs typeface="Arial" panose="020B0604020202020204" pitchFamily="34" charset="0"/>
              </a:rPr>
              <a:t>Use texto corrido ou use o auxílio de </a:t>
            </a:r>
            <a:r>
              <a:rPr lang="pt-BR" sz="3200" i="1" dirty="0" err="1">
                <a:latin typeface="Arial" panose="020B0604020202020204" pitchFamily="34" charset="0"/>
                <a:cs typeface="Arial" panose="020B0604020202020204" pitchFamily="34" charset="0"/>
              </a:rPr>
              <a:t>bulllets</a:t>
            </a:r>
            <a:r>
              <a:rPr lang="pt-BR" sz="3200" dirty="0">
                <a:latin typeface="Arial" panose="020B0604020202020204" pitchFamily="34" charset="0"/>
                <a:cs typeface="Arial" panose="020B0604020202020204" pitchFamily="34" charset="0"/>
              </a:rPr>
              <a:t> para descrever o material e métodos.</a:t>
            </a:r>
          </a:p>
          <a:p>
            <a:pPr algn="just">
              <a:spcAft>
                <a:spcPts val="600"/>
              </a:spcAft>
            </a:pPr>
            <a:r>
              <a:rPr lang="pt-BR" sz="3200" dirty="0">
                <a:latin typeface="Arial" panose="020B0604020202020204" pitchFamily="34" charset="0"/>
                <a:cs typeface="Arial" panose="020B0604020202020204" pitchFamily="34" charset="0"/>
              </a:rPr>
              <a:t>Use fotos ou esquemas se isto facilitar o entendimento.</a:t>
            </a:r>
          </a:p>
          <a:p>
            <a:pPr algn="just">
              <a:spcAft>
                <a:spcPts val="600"/>
              </a:spcAft>
            </a:pPr>
            <a:r>
              <a:rPr lang="pt-BR" sz="3200" dirty="0">
                <a:latin typeface="Arial" panose="020B0604020202020204" pitchFamily="34" charset="0"/>
                <a:cs typeface="Arial" panose="020B0604020202020204" pitchFamily="34" charset="0"/>
              </a:rPr>
              <a:t>Lembre não há regras rígidas.</a:t>
            </a:r>
            <a:endParaRPr lang="pt-BR" dirty="0"/>
          </a:p>
        </p:txBody>
      </p:sp>
      <p:pic>
        <p:nvPicPr>
          <p:cNvPr id="45" name="Imagem 44">
            <a:extLst>
              <a:ext uri="{FF2B5EF4-FFF2-40B4-BE49-F238E27FC236}">
                <a16:creationId xmlns:a16="http://schemas.microsoft.com/office/drawing/2014/main" id="{29107A9C-A1E2-4AD9-81E0-1FA4EECB240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2962" y="18705339"/>
            <a:ext cx="448805" cy="448805"/>
          </a:xfrm>
          <a:prstGeom prst="rect">
            <a:avLst/>
          </a:prstGeom>
        </p:spPr>
      </p:pic>
      <p:pic>
        <p:nvPicPr>
          <p:cNvPr id="47" name="Imagem 46">
            <a:extLst>
              <a:ext uri="{FF2B5EF4-FFF2-40B4-BE49-F238E27FC236}">
                <a16:creationId xmlns:a16="http://schemas.microsoft.com/office/drawing/2014/main" id="{61014D00-7A87-4372-8EFF-F3967FCDA4A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2961" y="19258043"/>
            <a:ext cx="448805" cy="448805"/>
          </a:xfrm>
          <a:prstGeom prst="rect">
            <a:avLst/>
          </a:prstGeom>
        </p:spPr>
      </p:pic>
      <p:pic>
        <p:nvPicPr>
          <p:cNvPr id="48" name="Imagem 47">
            <a:extLst>
              <a:ext uri="{FF2B5EF4-FFF2-40B4-BE49-F238E27FC236}">
                <a16:creationId xmlns:a16="http://schemas.microsoft.com/office/drawing/2014/main" id="{61A84404-7861-4267-BCDF-AF901FD00A3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2961" y="19816958"/>
            <a:ext cx="448805" cy="448805"/>
          </a:xfrm>
          <a:prstGeom prst="rect">
            <a:avLst/>
          </a:prstGeom>
        </p:spPr>
      </p:pic>
      <p:pic>
        <p:nvPicPr>
          <p:cNvPr id="53" name="Imagem 52">
            <a:extLst>
              <a:ext uri="{FF2B5EF4-FFF2-40B4-BE49-F238E27FC236}">
                <a16:creationId xmlns:a16="http://schemas.microsoft.com/office/drawing/2014/main" id="{D3709F11-C4AD-4441-B52B-06E24CFB287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708749" y="21655256"/>
            <a:ext cx="8818101" cy="5169232"/>
          </a:xfrm>
          <a:prstGeom prst="rect">
            <a:avLst/>
          </a:prstGeom>
        </p:spPr>
      </p:pic>
      <p:graphicFrame>
        <p:nvGraphicFramePr>
          <p:cNvPr id="57" name="Tabela 56">
            <a:extLst>
              <a:ext uri="{FF2B5EF4-FFF2-40B4-BE49-F238E27FC236}">
                <a16:creationId xmlns:a16="http://schemas.microsoft.com/office/drawing/2014/main" id="{2ED798BA-00EB-4D29-9A0F-5D8584F4F04C}"/>
              </a:ext>
            </a:extLst>
          </p:cNvPr>
          <p:cNvGraphicFramePr>
            <a:graphicFrameLocks noGrp="1"/>
          </p:cNvGraphicFramePr>
          <p:nvPr>
            <p:extLst>
              <p:ext uri="{D42A27DB-BD31-4B8C-83A1-F6EECF244321}">
                <p14:modId xmlns:p14="http://schemas.microsoft.com/office/powerpoint/2010/main" val="1982112816"/>
              </p:ext>
            </p:extLst>
          </p:nvPr>
        </p:nvGraphicFramePr>
        <p:xfrm>
          <a:off x="16654144" y="11385442"/>
          <a:ext cx="15363271" cy="14092273"/>
        </p:xfrm>
        <a:graphic>
          <a:graphicData uri="http://schemas.openxmlformats.org/drawingml/2006/table">
            <a:tbl>
              <a:tblPr firstRow="1" firstCol="1" bandRow="1"/>
              <a:tblGrid>
                <a:gridCol w="1130963">
                  <a:extLst>
                    <a:ext uri="{9D8B030D-6E8A-4147-A177-3AD203B41FA5}">
                      <a16:colId xmlns:a16="http://schemas.microsoft.com/office/drawing/2014/main" val="3734206503"/>
                    </a:ext>
                  </a:extLst>
                </a:gridCol>
                <a:gridCol w="3214640">
                  <a:extLst>
                    <a:ext uri="{9D8B030D-6E8A-4147-A177-3AD203B41FA5}">
                      <a16:colId xmlns:a16="http://schemas.microsoft.com/office/drawing/2014/main" val="622260630"/>
                    </a:ext>
                  </a:extLst>
                </a:gridCol>
                <a:gridCol w="1481315">
                  <a:extLst>
                    <a:ext uri="{9D8B030D-6E8A-4147-A177-3AD203B41FA5}">
                      <a16:colId xmlns:a16="http://schemas.microsoft.com/office/drawing/2014/main" val="400743566"/>
                    </a:ext>
                  </a:extLst>
                </a:gridCol>
                <a:gridCol w="1674931">
                  <a:extLst>
                    <a:ext uri="{9D8B030D-6E8A-4147-A177-3AD203B41FA5}">
                      <a16:colId xmlns:a16="http://schemas.microsoft.com/office/drawing/2014/main" val="3240674629"/>
                    </a:ext>
                  </a:extLst>
                </a:gridCol>
                <a:gridCol w="1392190">
                  <a:extLst>
                    <a:ext uri="{9D8B030D-6E8A-4147-A177-3AD203B41FA5}">
                      <a16:colId xmlns:a16="http://schemas.microsoft.com/office/drawing/2014/main" val="684246192"/>
                    </a:ext>
                  </a:extLst>
                </a:gridCol>
                <a:gridCol w="1210868">
                  <a:extLst>
                    <a:ext uri="{9D8B030D-6E8A-4147-A177-3AD203B41FA5}">
                      <a16:colId xmlns:a16="http://schemas.microsoft.com/office/drawing/2014/main" val="2265330594"/>
                    </a:ext>
                  </a:extLst>
                </a:gridCol>
                <a:gridCol w="1152476">
                  <a:extLst>
                    <a:ext uri="{9D8B030D-6E8A-4147-A177-3AD203B41FA5}">
                      <a16:colId xmlns:a16="http://schemas.microsoft.com/office/drawing/2014/main" val="1568748651"/>
                    </a:ext>
                  </a:extLst>
                </a:gridCol>
                <a:gridCol w="949640">
                  <a:extLst>
                    <a:ext uri="{9D8B030D-6E8A-4147-A177-3AD203B41FA5}">
                      <a16:colId xmlns:a16="http://schemas.microsoft.com/office/drawing/2014/main" val="3443004802"/>
                    </a:ext>
                  </a:extLst>
                </a:gridCol>
                <a:gridCol w="949640">
                  <a:extLst>
                    <a:ext uri="{9D8B030D-6E8A-4147-A177-3AD203B41FA5}">
                      <a16:colId xmlns:a16="http://schemas.microsoft.com/office/drawing/2014/main" val="1488650198"/>
                    </a:ext>
                  </a:extLst>
                </a:gridCol>
                <a:gridCol w="949640">
                  <a:extLst>
                    <a:ext uri="{9D8B030D-6E8A-4147-A177-3AD203B41FA5}">
                      <a16:colId xmlns:a16="http://schemas.microsoft.com/office/drawing/2014/main" val="1186388518"/>
                    </a:ext>
                  </a:extLst>
                </a:gridCol>
                <a:gridCol w="1256968">
                  <a:extLst>
                    <a:ext uri="{9D8B030D-6E8A-4147-A177-3AD203B41FA5}">
                      <a16:colId xmlns:a16="http://schemas.microsoft.com/office/drawing/2014/main" val="1161373099"/>
                    </a:ext>
                  </a:extLst>
                </a:gridCol>
              </a:tblGrid>
              <a:tr h="542098">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Nº</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pt-BR" sz="2800" dirty="0">
                        <a:effectLst/>
                        <a:latin typeface="Arial" panose="020B060402020202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Rend</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dirty="0" err="1">
                          <a:effectLst/>
                          <a:latin typeface="Arial" panose="020B0604020202020204" pitchFamily="34" charset="0"/>
                          <a:ea typeface="Times New Roman" panose="02020603050405020304" pitchFamily="18" charset="0"/>
                          <a:cs typeface="Arial" panose="020B0604020202020204" pitchFamily="34" charset="0"/>
                        </a:rPr>
                        <a:t>Rend</a:t>
                      </a:r>
                      <a:r>
                        <a:rPr lang="pt-BR" sz="2800" b="1" dirty="0">
                          <a:effectLst/>
                          <a:latin typeface="Arial" panose="020B0604020202020204" pitchFamily="34" charset="0"/>
                          <a:ea typeface="Times New Roman" panose="02020603050405020304" pitchFamily="18" charset="0"/>
                          <a:cs typeface="Arial" panose="020B0604020202020204" pitchFamily="34" charset="0"/>
                        </a:rPr>
                        <a:t> MT</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PH</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dirty="0">
                          <a:effectLst/>
                          <a:latin typeface="Arial" panose="020B0604020202020204" pitchFamily="34" charset="0"/>
                          <a:ea typeface="Times New Roman" panose="02020603050405020304" pitchFamily="18" charset="0"/>
                          <a:cs typeface="Arial" panose="020B0604020202020204" pitchFamily="34" charset="0"/>
                        </a:rPr>
                        <a:t>DEF</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dirty="0">
                          <a:effectLst/>
                          <a:latin typeface="Arial" panose="020B0604020202020204" pitchFamily="34" charset="0"/>
                          <a:ea typeface="Times New Roman" panose="02020603050405020304" pitchFamily="18" charset="0"/>
                          <a:cs typeface="Arial" panose="020B0604020202020204" pitchFamily="34" charset="0"/>
                        </a:rPr>
                        <a:t>Est</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FF</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FC</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MF</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Acam</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6945712"/>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Trat.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Genótipo</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(kg/ha)</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(kg/hl)</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(dias)</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dirty="0">
                          <a:effectLst/>
                          <a:latin typeface="Arial" panose="020B0604020202020204" pitchFamily="34" charset="0"/>
                          <a:ea typeface="Times New Roman" panose="02020603050405020304" pitchFamily="18" charset="0"/>
                          <a:cs typeface="Arial" panose="020B0604020202020204" pitchFamily="34" charset="0"/>
                        </a:rPr>
                        <a:t>(cm)</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dirty="0">
                          <a:effectLst/>
                          <a:latin typeface="Arial" panose="020B0604020202020204" pitchFamily="34" charset="0"/>
                          <a:ea typeface="Times New Roman" panose="02020603050405020304" pitchFamily="18" charset="0"/>
                          <a:cs typeface="Arial" panose="020B0604020202020204" pitchFamily="34" charset="0"/>
                        </a:rPr>
                        <a:t>(%)</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dirty="0">
                          <a:effectLst/>
                          <a:latin typeface="Arial" panose="020B0604020202020204" pitchFamily="34" charset="0"/>
                          <a:ea typeface="Times New Roman" panose="02020603050405020304" pitchFamily="18" charset="0"/>
                          <a:cs typeface="Arial" panose="020B0604020202020204" pitchFamily="34" charset="0"/>
                        </a:rPr>
                        <a:t>(%)</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4794439"/>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URS 21 (T)*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2265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84,3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3354736"/>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URS Guapa (T)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1221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45,4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37,3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3353459435"/>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Barbarasul (T)</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2686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100,0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46,7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4204908883"/>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AL 0704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2376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50,9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4207606994"/>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AL 0720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1684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62,7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52,3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60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60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492136892"/>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AL 0723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1355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50,4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56,1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60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70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737682088"/>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CGF 07-006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2466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91,8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51,9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3989533991"/>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CGF 07-011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2605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97,0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53,5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712231024"/>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CGF 07-027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3002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111,7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48,0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400733154"/>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CGF 07-071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2182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81,2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53,4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962327909"/>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086004-1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3785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140,9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51,3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349369437"/>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086024-2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3149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117,2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56,2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218105032"/>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UFRGS 086073-3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2356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87,7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53,2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70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60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3287457338"/>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086092-2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3077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114,5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55,7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99441576"/>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086095-3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2961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110,2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1064334537"/>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UFRGS 086136-5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2726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3371177859"/>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086183-2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3151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117,3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632865532"/>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086184-5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3348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124,6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57,5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943297456"/>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086190-1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3088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115,0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143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1061410088"/>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086208-3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3193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118,9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56,0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157926582"/>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UFRGS 087276-3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2665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99,2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55,8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132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70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449111579"/>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087389-1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3453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128,5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3287851464"/>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088061-4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3130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116,5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50,4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1517390630"/>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dirty="0">
                          <a:effectLst/>
                          <a:latin typeface="Arial" panose="020B0604020202020204" pitchFamily="34" charset="0"/>
                          <a:ea typeface="Times New Roman" panose="02020603050405020304" pitchFamily="18" charset="0"/>
                          <a:cs typeface="Arial" panose="020B0604020202020204" pitchFamily="34" charset="0"/>
                        </a:rPr>
                        <a:t>UFRGS 089008</a:t>
                      </a:r>
                      <a:endParaRPr lang="pt-BR"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3725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138,7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55,3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762251772"/>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UFRGS 089023-2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3730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138,8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58,0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118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2052693693"/>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UPF 971100-3-5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2831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105,4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47,3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3142404919"/>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UPF 97H2000-5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3820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142,2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51,7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93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124</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1206167241"/>
                  </a:ext>
                </a:extLst>
              </a:tr>
              <a:tr h="421994">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28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UPFH14-3-5-3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2871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106,9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57,3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a:noFill/>
                    </a:lnB>
                  </a:tcPr>
                </a:tc>
                <a:extLst>
                  <a:ext uri="{0D108BD9-81ED-4DB2-BD59-A6C34878D82A}">
                    <a16:rowId xmlns:a16="http://schemas.microsoft.com/office/drawing/2014/main" val="1712115075"/>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29</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UPF 201H16-5-3</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2772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103,2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54,8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40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3949026"/>
                  </a:ext>
                </a:extLst>
              </a:tr>
              <a:tr h="421994">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 </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Média</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2816,1</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104,8</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53,0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86,6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123,2</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18,7</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3,0</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25,5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16,6</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12204727"/>
                  </a:ext>
                </a:extLst>
              </a:tr>
              <a:tr h="424217">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 </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pt-BR" sz="2800" b="1">
                          <a:effectLst/>
                          <a:latin typeface="Arial" panose="020B0604020202020204" pitchFamily="34" charset="0"/>
                          <a:ea typeface="Times New Roman" panose="02020603050405020304" pitchFamily="18" charset="0"/>
                          <a:cs typeface="Arial" panose="020B0604020202020204" pitchFamily="34" charset="0"/>
                        </a:rPr>
                        <a:t>C.V.(%)</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t-BR" sz="2800">
                          <a:effectLst/>
                          <a:latin typeface="Arial" panose="020B0604020202020204" pitchFamily="34" charset="0"/>
                          <a:ea typeface="Times New Roman" panose="02020603050405020304" pitchFamily="18" charset="0"/>
                          <a:cs typeface="Arial" panose="020B0604020202020204" pitchFamily="34" charset="0"/>
                        </a:rPr>
                        <a:t>12,55</a:t>
                      </a:r>
                      <a:endParaRPr lang="pt-BR"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dirty="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pt-BR" sz="2800" dirty="0">
                        <a:effectLst/>
                        <a:latin typeface="Arial" panose="020B0604020202020204" pitchFamily="34" charset="0"/>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5492429"/>
                  </a:ext>
                </a:extLst>
              </a:tr>
            </a:tbl>
          </a:graphicData>
        </a:graphic>
      </p:graphicFrame>
      <p:sp>
        <p:nvSpPr>
          <p:cNvPr id="58" name="Rectangle 2">
            <a:extLst>
              <a:ext uri="{FF2B5EF4-FFF2-40B4-BE49-F238E27FC236}">
                <a16:creationId xmlns:a16="http://schemas.microsoft.com/office/drawing/2014/main" id="{4CB0E211-FBA4-43AC-BD43-2309F1D79F7A}"/>
              </a:ext>
            </a:extLst>
          </p:cNvPr>
          <p:cNvSpPr>
            <a:spLocks noChangeArrowheads="1"/>
          </p:cNvSpPr>
          <p:nvPr/>
        </p:nvSpPr>
        <p:spPr bwMode="auto">
          <a:xfrm>
            <a:off x="16579136" y="9032220"/>
            <a:ext cx="1543828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Tabela 1. Rendimento de grãos (</a:t>
            </a:r>
            <a:r>
              <a:rPr kumimoji="0" lang="pt-BR" altLang="pt-BR" sz="28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Rend</a:t>
            </a:r>
            <a:r>
              <a:rPr kumimoji="0" lang="pt-BR" altLang="pt-BR"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rendimento de grãos relativo à melhor testemunha (</a:t>
            </a:r>
            <a:r>
              <a:rPr kumimoji="0" lang="pt-BR" altLang="pt-BR" sz="28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Rend</a:t>
            </a:r>
            <a:r>
              <a:rPr kumimoji="0" lang="pt-BR" altLang="pt-BR"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MT), peso do hectolitro (PH), número de dias da emergência ao florescimento (DEF), estatura da planta (EST), severidade de ferrugem da folha (FF), severidade de ferrugem do colmo (FC), severidade de manchas foliares (MF) e acamamento (</a:t>
            </a:r>
            <a:r>
              <a:rPr kumimoji="0" lang="pt-BR" altLang="pt-BR" sz="28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Acam</a:t>
            </a:r>
            <a:r>
              <a:rPr kumimoji="0" lang="pt-BR" altLang="pt-BR"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dos genótipos do Ensaio Regional de Linhagens de Aveia Branca 2010. EEA/UFRGS, Eldorado do Sul, 2010.</a:t>
            </a:r>
            <a:endParaRPr kumimoji="0" lang="pt-BR" altLang="pt-BR"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59" name="Rectangle 2">
            <a:extLst>
              <a:ext uri="{FF2B5EF4-FFF2-40B4-BE49-F238E27FC236}">
                <a16:creationId xmlns:a16="http://schemas.microsoft.com/office/drawing/2014/main" id="{A966AFCB-3D10-4148-B433-E57A055B604D}"/>
              </a:ext>
            </a:extLst>
          </p:cNvPr>
          <p:cNvSpPr>
            <a:spLocks noChangeArrowheads="1"/>
          </p:cNvSpPr>
          <p:nvPr/>
        </p:nvSpPr>
        <p:spPr bwMode="auto">
          <a:xfrm>
            <a:off x="16579136" y="25419660"/>
            <a:ext cx="54000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T = cultivar testemunha</a:t>
            </a:r>
            <a:endParaRPr kumimoji="0" lang="pt-BR" altLang="pt-BR"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63" name="Rectangle 7">
            <a:extLst>
              <a:ext uri="{FF2B5EF4-FFF2-40B4-BE49-F238E27FC236}">
                <a16:creationId xmlns:a16="http://schemas.microsoft.com/office/drawing/2014/main" id="{4731BDC4-86F9-48B5-A3AC-A9B143D46695}"/>
              </a:ext>
            </a:extLst>
          </p:cNvPr>
          <p:cNvSpPr>
            <a:spLocks noChangeArrowheads="1"/>
          </p:cNvSpPr>
          <p:nvPr/>
        </p:nvSpPr>
        <p:spPr bwMode="auto">
          <a:xfrm>
            <a:off x="16557871" y="27010167"/>
            <a:ext cx="32399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kumimoji="0" lang="pt-BR" altLang="pt-BR" sz="1800" b="0" i="0" u="none" strike="noStrike" cap="none" normalizeH="0" baseline="0">
              <a:ln>
                <a:noFill/>
              </a:ln>
              <a:solidFill>
                <a:schemeClr val="tx1"/>
              </a:solidFill>
              <a:effectLst/>
              <a:latin typeface="Arial" panose="020B0604020202020204" pitchFamily="34" charset="0"/>
            </a:endParaRPr>
          </a:p>
        </p:txBody>
      </p:sp>
      <p:pic>
        <p:nvPicPr>
          <p:cNvPr id="1030" name="Imagem 10">
            <a:extLst>
              <a:ext uri="{FF2B5EF4-FFF2-40B4-BE49-F238E27FC236}">
                <a16:creationId xmlns:a16="http://schemas.microsoft.com/office/drawing/2014/main" id="{4D38EF53-2A21-46F9-8817-F723AD1669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20407" y="26360230"/>
            <a:ext cx="14180960" cy="8276260"/>
          </a:xfrm>
          <a:prstGeom prst="rect">
            <a:avLst/>
          </a:prstGeom>
          <a:noFill/>
          <a:extLst>
            <a:ext uri="{909E8E84-426E-40DD-AFC4-6F175D3DCCD1}">
              <a14:hiddenFill xmlns:a14="http://schemas.microsoft.com/office/drawing/2010/main">
                <a:solidFill>
                  <a:srgbClr val="FFFFFF"/>
                </a:solidFill>
              </a14:hiddenFill>
            </a:ext>
          </a:extLst>
        </p:spPr>
      </p:pic>
      <p:sp>
        <p:nvSpPr>
          <p:cNvPr id="1024" name="Rectangle 8">
            <a:extLst>
              <a:ext uri="{FF2B5EF4-FFF2-40B4-BE49-F238E27FC236}">
                <a16:creationId xmlns:a16="http://schemas.microsoft.com/office/drawing/2014/main" id="{1AC793D6-1DE4-4666-B4FA-7619EAB22750}"/>
              </a:ext>
            </a:extLst>
          </p:cNvPr>
          <p:cNvSpPr>
            <a:spLocks noChangeArrowheads="1"/>
          </p:cNvSpPr>
          <p:nvPr/>
        </p:nvSpPr>
        <p:spPr bwMode="auto">
          <a:xfrm>
            <a:off x="16616643" y="34305332"/>
            <a:ext cx="1536326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pt-BR" altLang="pt-BR" sz="2800" b="1" i="0" u="none" strike="noStrike" cap="none" normalizeH="0" baseline="0" dirty="0">
                <a:ln>
                  <a:noFill/>
                </a:ln>
                <a:solidFill>
                  <a:srgbClr val="000000"/>
                </a:solidFill>
                <a:effectLst/>
                <a:ea typeface="Calibri" panose="020F0502020204030204" pitchFamily="34" charset="0"/>
                <a:cs typeface="Arial" panose="020B0604020202020204" pitchFamily="34" charset="0"/>
              </a:rPr>
              <a:t>Figura 1.</a:t>
            </a:r>
            <a:r>
              <a:rPr kumimoji="0" lang="pt-BR" altLang="pt-BR" sz="28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 Progresso da severidade média da mancha negra na folha bandeira-1 nos genitores e nos indivíduos </a:t>
            </a:r>
            <a:r>
              <a:rPr kumimoji="0" lang="pt-BR" altLang="pt-BR" sz="2800" b="0" i="0" u="none" strike="noStrike" cap="none" normalizeH="0" baseline="0" dirty="0" err="1">
                <a:ln>
                  <a:noFill/>
                </a:ln>
                <a:solidFill>
                  <a:srgbClr val="000000"/>
                </a:solidFill>
                <a:effectLst/>
                <a:ea typeface="Calibri" panose="020F0502020204030204" pitchFamily="34" charset="0"/>
                <a:cs typeface="Arial" panose="020B0604020202020204" pitchFamily="34" charset="0"/>
              </a:rPr>
              <a:t>segregantes</a:t>
            </a:r>
            <a:r>
              <a:rPr kumimoji="0" lang="pt-BR" altLang="pt-BR" sz="28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 F</a:t>
            </a:r>
            <a:r>
              <a:rPr kumimoji="0" lang="pt-BR" altLang="pt-BR" sz="2800" b="0" i="0" u="none" strike="noStrike" cap="none" normalizeH="0" baseline="-30000" dirty="0">
                <a:ln>
                  <a:noFill/>
                </a:ln>
                <a:solidFill>
                  <a:srgbClr val="000000"/>
                </a:solidFill>
                <a:effectLst/>
                <a:ea typeface="Calibri" panose="020F0502020204030204" pitchFamily="34" charset="0"/>
                <a:cs typeface="Arial" panose="020B0604020202020204" pitchFamily="34" charset="0"/>
              </a:rPr>
              <a:t>2</a:t>
            </a:r>
            <a:r>
              <a:rPr kumimoji="0" lang="pt-BR" altLang="pt-BR" sz="28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 de acordo com as classes resistente e suscetível. Eldorado do Sul, RS, 2012.</a:t>
            </a:r>
            <a:endParaRPr kumimoji="0" lang="pt-BR" altLang="pt-BR" sz="2800" b="0" i="0" u="none" strike="noStrike" cap="none" normalizeH="0" baseline="0" dirty="0">
              <a:ln>
                <a:noFill/>
              </a:ln>
              <a:solidFill>
                <a:schemeClr val="tx1"/>
              </a:solidFill>
              <a:effectLst/>
              <a:cs typeface="Arial" panose="020B0604020202020204" pitchFamily="34" charset="0"/>
            </a:endParaRPr>
          </a:p>
        </p:txBody>
      </p:sp>
      <p:sp>
        <p:nvSpPr>
          <p:cNvPr id="67" name="CaixaDeTexto 66">
            <a:extLst>
              <a:ext uri="{FF2B5EF4-FFF2-40B4-BE49-F238E27FC236}">
                <a16:creationId xmlns:a16="http://schemas.microsoft.com/office/drawing/2014/main" id="{6E80F101-AD20-46F7-964C-C72533E9F098}"/>
              </a:ext>
            </a:extLst>
          </p:cNvPr>
          <p:cNvSpPr txBox="1"/>
          <p:nvPr/>
        </p:nvSpPr>
        <p:spPr>
          <a:xfrm>
            <a:off x="22080386" y="39655432"/>
            <a:ext cx="4346062" cy="800219"/>
          </a:xfrm>
          <a:prstGeom prst="rect">
            <a:avLst/>
          </a:prstGeom>
          <a:noFill/>
        </p:spPr>
        <p:txBody>
          <a:bodyPr wrap="none" rtlCol="0">
            <a:spAutoFit/>
          </a:bodyPr>
          <a:lstStyle/>
          <a:p>
            <a:pPr algn="ctr"/>
            <a:r>
              <a:rPr lang="pt-BR" sz="4600" b="1" dirty="0">
                <a:solidFill>
                  <a:srgbClr val="0033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CONCLUSÕES</a:t>
            </a:r>
            <a:endParaRPr lang="pt-BR" sz="4600" b="1" dirty="0">
              <a:solidFill>
                <a:srgbClr val="0033CC"/>
              </a:solidFill>
              <a:effectLst>
                <a:outerShdw blurRad="38100" dist="38100" dir="2700000" algn="tl">
                  <a:srgbClr val="000000">
                    <a:alpha val="43137"/>
                  </a:srgbClr>
                </a:outerShdw>
              </a:effectLst>
            </a:endParaRPr>
          </a:p>
        </p:txBody>
      </p:sp>
      <p:sp>
        <p:nvSpPr>
          <p:cNvPr id="68" name="CaixaDeTexto 67">
            <a:extLst>
              <a:ext uri="{FF2B5EF4-FFF2-40B4-BE49-F238E27FC236}">
                <a16:creationId xmlns:a16="http://schemas.microsoft.com/office/drawing/2014/main" id="{E290E86E-C447-4CEE-8460-901E9154DEA8}"/>
              </a:ext>
            </a:extLst>
          </p:cNvPr>
          <p:cNvSpPr txBox="1"/>
          <p:nvPr/>
        </p:nvSpPr>
        <p:spPr>
          <a:xfrm>
            <a:off x="814296" y="28162249"/>
            <a:ext cx="15020926" cy="1431161"/>
          </a:xfrm>
          <a:prstGeom prst="rect">
            <a:avLst/>
          </a:prstGeom>
          <a:noFill/>
        </p:spPr>
        <p:txBody>
          <a:bodyPr wrap="square" rtlCol="0">
            <a:spAutoFit/>
          </a:bodyPr>
          <a:lstStyle/>
          <a:p>
            <a:pPr algn="just">
              <a:spcAft>
                <a:spcPts val="600"/>
              </a:spcAft>
            </a:pPr>
            <a:r>
              <a:rPr lang="pt-BR" sz="3200" dirty="0">
                <a:latin typeface="Arial" panose="020B0604020202020204" pitchFamily="34" charset="0"/>
                <a:cs typeface="Arial" panose="020B0604020202020204" pitchFamily="34" charset="0"/>
              </a:rPr>
              <a:t>Aponte os principais resultados apresentados nas tabelas e/ou figuras apresentadas no pôster.</a:t>
            </a:r>
          </a:p>
          <a:p>
            <a:pPr>
              <a:spcAft>
                <a:spcPts val="600"/>
              </a:spcAft>
            </a:pPr>
            <a:endParaRPr lang="pt-BR" dirty="0"/>
          </a:p>
        </p:txBody>
      </p:sp>
      <p:pic>
        <p:nvPicPr>
          <p:cNvPr id="69" name="Imagem 68">
            <a:extLst>
              <a:ext uri="{FF2B5EF4-FFF2-40B4-BE49-F238E27FC236}">
                <a16:creationId xmlns:a16="http://schemas.microsoft.com/office/drawing/2014/main" id="{FF33C812-5B2E-420E-AB6E-039A9C00A21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9114" y="28236723"/>
            <a:ext cx="448805" cy="448805"/>
          </a:xfrm>
          <a:prstGeom prst="rect">
            <a:avLst/>
          </a:prstGeom>
        </p:spPr>
      </p:pic>
      <p:sp>
        <p:nvSpPr>
          <p:cNvPr id="73" name="CaixaDeTexto 72">
            <a:extLst>
              <a:ext uri="{FF2B5EF4-FFF2-40B4-BE49-F238E27FC236}">
                <a16:creationId xmlns:a16="http://schemas.microsoft.com/office/drawing/2014/main" id="{804431B6-366A-4D08-9819-A52FF643AA37}"/>
              </a:ext>
            </a:extLst>
          </p:cNvPr>
          <p:cNvSpPr txBox="1"/>
          <p:nvPr/>
        </p:nvSpPr>
        <p:spPr>
          <a:xfrm>
            <a:off x="16996489" y="40378067"/>
            <a:ext cx="15020926" cy="2215991"/>
          </a:xfrm>
          <a:prstGeom prst="rect">
            <a:avLst/>
          </a:prstGeom>
          <a:noFill/>
        </p:spPr>
        <p:txBody>
          <a:bodyPr wrap="square" rtlCol="0">
            <a:spAutoFit/>
          </a:bodyPr>
          <a:lstStyle/>
          <a:p>
            <a:pPr algn="just">
              <a:spcAft>
                <a:spcPts val="600"/>
              </a:spcAft>
            </a:pPr>
            <a:r>
              <a:rPr lang="pt-BR" sz="3200" dirty="0">
                <a:latin typeface="Arial" panose="020B0604020202020204" pitchFamily="34" charset="0"/>
                <a:cs typeface="Arial" panose="020B0604020202020204" pitchFamily="34" charset="0"/>
              </a:rPr>
              <a:t>Apresente as principais conclusões do trabalho, como texto corrido ou na forma de itens.</a:t>
            </a:r>
          </a:p>
          <a:p>
            <a:pPr algn="just">
              <a:spcAft>
                <a:spcPts val="600"/>
              </a:spcAft>
            </a:pPr>
            <a:r>
              <a:rPr lang="pt-BR" sz="3200" dirty="0">
                <a:latin typeface="Arial" panose="020B0604020202020204" pitchFamily="34" charset="0"/>
                <a:cs typeface="Arial" panose="020B0604020202020204" pitchFamily="34" charset="0"/>
              </a:rPr>
              <a:t>Conclusão 1.</a:t>
            </a:r>
          </a:p>
          <a:p>
            <a:pPr algn="just">
              <a:spcAft>
                <a:spcPts val="600"/>
              </a:spcAft>
            </a:pPr>
            <a:r>
              <a:rPr lang="pt-BR" sz="3200" dirty="0">
                <a:latin typeface="Arial" panose="020B0604020202020204" pitchFamily="34" charset="0"/>
                <a:cs typeface="Arial" panose="020B0604020202020204" pitchFamily="34" charset="0"/>
              </a:rPr>
              <a:t>Conclusão 2.</a:t>
            </a:r>
            <a:endParaRPr lang="pt-BR" dirty="0"/>
          </a:p>
        </p:txBody>
      </p:sp>
      <p:pic>
        <p:nvPicPr>
          <p:cNvPr id="75" name="Imagem 74">
            <a:extLst>
              <a:ext uri="{FF2B5EF4-FFF2-40B4-BE49-F238E27FC236}">
                <a16:creationId xmlns:a16="http://schemas.microsoft.com/office/drawing/2014/main" id="{3C88E130-E873-470C-9101-0F101CD9227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513800" y="41460382"/>
            <a:ext cx="448805" cy="448805"/>
          </a:xfrm>
          <a:prstGeom prst="rect">
            <a:avLst/>
          </a:prstGeom>
        </p:spPr>
      </p:pic>
      <p:pic>
        <p:nvPicPr>
          <p:cNvPr id="76" name="Imagem 75">
            <a:extLst>
              <a:ext uri="{FF2B5EF4-FFF2-40B4-BE49-F238E27FC236}">
                <a16:creationId xmlns:a16="http://schemas.microsoft.com/office/drawing/2014/main" id="{70FA99CB-9156-4065-BFC4-11E616C49C8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513800" y="42014867"/>
            <a:ext cx="448805" cy="448805"/>
          </a:xfrm>
          <a:prstGeom prst="rect">
            <a:avLst/>
          </a:prstGeom>
        </p:spPr>
      </p:pic>
      <p:pic>
        <p:nvPicPr>
          <p:cNvPr id="3" name="Imagem 2">
            <a:extLst>
              <a:ext uri="{FF2B5EF4-FFF2-40B4-BE49-F238E27FC236}">
                <a16:creationId xmlns:a16="http://schemas.microsoft.com/office/drawing/2014/main" id="{F2604D87-A61E-8F81-A6D6-D24AF2BED0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60040" y="-1"/>
            <a:ext cx="4151913" cy="4111271"/>
          </a:xfrm>
          <a:prstGeom prst="rect">
            <a:avLst/>
          </a:prstGeom>
        </p:spPr>
      </p:pic>
      <p:sp>
        <p:nvSpPr>
          <p:cNvPr id="6" name="CaixaDeTexto 5">
            <a:extLst>
              <a:ext uri="{FF2B5EF4-FFF2-40B4-BE49-F238E27FC236}">
                <a16:creationId xmlns:a16="http://schemas.microsoft.com/office/drawing/2014/main" id="{9C2DFABB-F342-D9ED-B90F-F9574BDCBCD0}"/>
              </a:ext>
            </a:extLst>
          </p:cNvPr>
          <p:cNvSpPr txBox="1"/>
          <p:nvPr/>
        </p:nvSpPr>
        <p:spPr>
          <a:xfrm>
            <a:off x="13420507" y="335347"/>
            <a:ext cx="11412457" cy="1938992"/>
          </a:xfrm>
          <a:prstGeom prst="rect">
            <a:avLst/>
          </a:prstGeom>
          <a:noFill/>
        </p:spPr>
        <p:txBody>
          <a:bodyPr wrap="square" rtlCol="0">
            <a:spAutoFit/>
          </a:bodyPr>
          <a:lstStyle/>
          <a:p>
            <a:pPr algn="ctr"/>
            <a:r>
              <a:rPr lang="pt-BR" sz="6000" dirty="0">
                <a:solidFill>
                  <a:srgbClr val="0033CC"/>
                </a:solidFill>
                <a:latin typeface="Franklin Gothic Demi" panose="020B0703020102020204" pitchFamily="34" charset="0"/>
              </a:rPr>
              <a:t>XLIII Reunião da Comissão Brasileira de Pesquisa de Aveia </a:t>
            </a:r>
          </a:p>
        </p:txBody>
      </p:sp>
      <p:pic>
        <p:nvPicPr>
          <p:cNvPr id="12" name="Imagem 11">
            <a:extLst>
              <a:ext uri="{FF2B5EF4-FFF2-40B4-BE49-F238E27FC236}">
                <a16:creationId xmlns:a16="http://schemas.microsoft.com/office/drawing/2014/main" id="{EB41B6B8-1A50-ECC8-E14C-0A64849A21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019" y="53978"/>
            <a:ext cx="9555582" cy="4120845"/>
          </a:xfrm>
          <a:prstGeom prst="rect">
            <a:avLst/>
          </a:prstGeom>
        </p:spPr>
      </p:pic>
    </p:spTree>
    <p:extLst>
      <p:ext uri="{BB962C8B-B14F-4D97-AF65-F5344CB8AC3E}">
        <p14:creationId xmlns:p14="http://schemas.microsoft.com/office/powerpoint/2010/main" val="152902852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TotalTime>
  <Words>879</Words>
  <Application>Microsoft Office PowerPoint</Application>
  <PresentationFormat>Personalizar</PresentationFormat>
  <Paragraphs>388</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Calibri Light</vt:lpstr>
      <vt:lpstr>Franklin Gothic Demi</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Daniella</dc:creator>
  <cp:lastModifiedBy>Marcelo Pacheco</cp:lastModifiedBy>
  <cp:revision>21</cp:revision>
  <dcterms:created xsi:type="dcterms:W3CDTF">2019-02-06T15:36:29Z</dcterms:created>
  <dcterms:modified xsi:type="dcterms:W3CDTF">2024-02-19T15:10:04Z</dcterms:modified>
</cp:coreProperties>
</file>